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Hammersmith One"/>
      <p:regular r:id="rId36"/>
    </p:embeddedFont>
    <p:embeddedFont>
      <p:font typeface="Work Sans"/>
      <p:regular r:id="rId37"/>
      <p:bold r:id="rId38"/>
      <p:italic r:id="rId39"/>
      <p:boldItalic r:id="rId40"/>
    </p:embeddedFont>
    <p:embeddedFont>
      <p:font typeface="Work Sans Regular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-boldItalic.fntdata"/><Relationship Id="rId20" Type="http://schemas.openxmlformats.org/officeDocument/2006/relationships/slide" Target="slides/slide16.xml"/><Relationship Id="rId42" Type="http://schemas.openxmlformats.org/officeDocument/2006/relationships/font" Target="fonts/WorkSansRegular-bold.fntdata"/><Relationship Id="rId41" Type="http://schemas.openxmlformats.org/officeDocument/2006/relationships/font" Target="fonts/WorkSansRegular-regular.fntdata"/><Relationship Id="rId22" Type="http://schemas.openxmlformats.org/officeDocument/2006/relationships/slide" Target="slides/slide18.xml"/><Relationship Id="rId44" Type="http://schemas.openxmlformats.org/officeDocument/2006/relationships/font" Target="fonts/WorkSansRegular-boldItalic.fntdata"/><Relationship Id="rId21" Type="http://schemas.openxmlformats.org/officeDocument/2006/relationships/slide" Target="slides/slide17.xml"/><Relationship Id="rId43" Type="http://schemas.openxmlformats.org/officeDocument/2006/relationships/font" Target="fonts/WorkSansRegular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WorkSans-regular.fntdata"/><Relationship Id="rId14" Type="http://schemas.openxmlformats.org/officeDocument/2006/relationships/slide" Target="slides/slide10.xml"/><Relationship Id="rId36" Type="http://schemas.openxmlformats.org/officeDocument/2006/relationships/font" Target="fonts/HammersmithOne-regular.fntdata"/><Relationship Id="rId17" Type="http://schemas.openxmlformats.org/officeDocument/2006/relationships/slide" Target="slides/slide13.xml"/><Relationship Id="rId39" Type="http://schemas.openxmlformats.org/officeDocument/2006/relationships/font" Target="fonts/WorkSans-italic.fntdata"/><Relationship Id="rId16" Type="http://schemas.openxmlformats.org/officeDocument/2006/relationships/slide" Target="slides/slide12.xml"/><Relationship Id="rId38" Type="http://schemas.openxmlformats.org/officeDocument/2006/relationships/font" Target="fonts/Work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174dfb8a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174dfb8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0ef14210d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0ef14210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b5135170d_0_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b5135170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b5135170d_0_1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b5135170d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0ef14210d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0ef14210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b5135170d_0_1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b5135170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Gives Intuitive Design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b5135170d_0_1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b5135170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Gives Intuitive Design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174dfb8a9_0_1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174dfb8a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0ef14210d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0ef14210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0ef14210d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0ef14210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174dfb8a9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174dfb8a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b5135170d_0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b5135170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b5135170d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b5135170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with Green, used tetradic, analogous, and complementary colors.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b5135170d_0_2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b5135170d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with Green, used tetradic, analogous, and complementary colors.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b5135170d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b5135170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b5135170d_0_2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b5135170d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174dfb8a9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174dfb8a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174dfb8a9_0_1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174dfb8a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0ef14210d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0ef14210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 why we have minimal cost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0ef14210d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0ef14210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b5135170d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b5135170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Recognizable - having </a:t>
            </a:r>
            <a:r>
              <a:rPr lang="en">
                <a:solidFill>
                  <a:schemeClr val="dk1"/>
                </a:solidFill>
              </a:rPr>
              <a:t>better visuals by revamping </a:t>
            </a:r>
            <a:r>
              <a:rPr lang="en"/>
              <a:t>logo through </a:t>
            </a:r>
            <a:r>
              <a:rPr lang="en">
                <a:solidFill>
                  <a:schemeClr val="dk1"/>
                </a:solidFill>
              </a:rPr>
              <a:t>color theory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Easily draw attention - instructions and navigation by improvement on the UI, subdominant, accents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Feel comfortable - simple design. Color blind - gray scale </a:t>
            </a:r>
            <a:r>
              <a:rPr lang="en">
                <a:solidFill>
                  <a:schemeClr val="dk1"/>
                </a:solidFill>
              </a:rPr>
              <a:t>consistent design, intuitive design.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b5135170d_0_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b5135170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reverse">
  <p:cSld name="BLANK_1">
    <p:bg>
      <p:bgPr>
        <a:solidFill>
          <a:srgbClr val="00000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804525" y="854775"/>
            <a:ext cx="5152200" cy="3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200"/>
              <a:buChar char="▪"/>
              <a:defRPr i="1" sz="3200"/>
            </a:lvl1pPr>
            <a:lvl2pPr indent="-431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i="1" sz="3200"/>
            </a:lvl2pPr>
            <a:lvl3pPr indent="-431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i="1" sz="3200"/>
            </a:lvl3pPr>
            <a:lvl4pPr indent="-431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i="1" sz="3200"/>
            </a:lvl4pPr>
            <a:lvl5pPr indent="-431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i="1" sz="3200"/>
            </a:lvl5pPr>
            <a:lvl6pPr indent="-431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i="1" sz="3200"/>
            </a:lvl6pPr>
            <a:lvl7pPr indent="-431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i="1" sz="3200"/>
            </a:lvl7pPr>
            <a:lvl8pPr indent="-431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i="1" sz="3200"/>
            </a:lvl8pPr>
            <a:lvl9pPr indent="-431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i="1" sz="3200"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617750" y="603375"/>
            <a:ext cx="948000" cy="9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809196" y="854775"/>
            <a:ext cx="565108" cy="445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Arial"/>
              </a:rPr>
              <a:t>“</a:t>
            </a: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869150" y="2312925"/>
            <a:ext cx="35946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680228" y="2312925"/>
            <a:ext cx="35946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869150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3356739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5844329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840425" y="3949100"/>
            <a:ext cx="7463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1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▪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□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○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■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●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○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■"/>
              <a:defRPr sz="20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44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Relationship Id="rId7" Type="http://schemas.openxmlformats.org/officeDocument/2006/relationships/image" Target="../media/image27.png"/><Relationship Id="rId8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18.png"/><Relationship Id="rId11" Type="http://schemas.openxmlformats.org/officeDocument/2006/relationships/image" Target="../media/image25.png"/><Relationship Id="rId10" Type="http://schemas.openxmlformats.org/officeDocument/2006/relationships/image" Target="../media/image29.png"/><Relationship Id="rId9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37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jp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rive.google.com/open?id=1LZMiwXUHf_XdKglv9soex5yMUI-o_duu" TargetMode="External"/><Relationship Id="rId4" Type="http://schemas.openxmlformats.org/officeDocument/2006/relationships/hyperlink" Target="https://www.figma.com/proto/JYyUe6lKfuz63yPrsf5qGm/QuickCheck_HyukGiLee?node-id=657%3A1170&amp;scaling=scale-down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1048725" y="3158925"/>
            <a:ext cx="49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UX Design For The EYE Center Vision Screening App, QuickCheck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/>
          </a:p>
        </p:txBody>
      </p:sp>
      <p:pic>
        <p:nvPicPr>
          <p:cNvPr id="59" name="Google Shape;5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650" y="1592875"/>
            <a:ext cx="1957750" cy="195774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/>
        </p:nvSpPr>
        <p:spPr>
          <a:xfrm>
            <a:off x="1052400" y="3934300"/>
            <a:ext cx="48342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Regular"/>
                <a:ea typeface="Work Sans Regular"/>
                <a:cs typeface="Work Sans Regular"/>
                <a:sym typeface="Work Sans Regular"/>
              </a:rPr>
              <a:t>By Hyuk Gi Lee</a:t>
            </a:r>
            <a:endParaRPr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Regular"/>
                <a:ea typeface="Work Sans Regular"/>
                <a:cs typeface="Work Sans Regular"/>
                <a:sym typeface="Work Sans Regular"/>
              </a:rPr>
              <a:t>Advisor William Erdly</a:t>
            </a:r>
            <a:endParaRPr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61" name="Google Shape;6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8150" y="4277250"/>
            <a:ext cx="359126" cy="3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869150" y="847600"/>
            <a:ext cx="61254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Architecture Diagram</a:t>
            </a:r>
            <a:endParaRPr/>
          </a:p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000" y="1762375"/>
            <a:ext cx="3911732" cy="26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0000" y="1762375"/>
            <a:ext cx="3911724" cy="263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787" y="389350"/>
            <a:ext cx="4108425" cy="4364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/>
          <p:nvPr/>
        </p:nvSpPr>
        <p:spPr>
          <a:xfrm>
            <a:off x="7485825" y="768913"/>
            <a:ext cx="789000" cy="7890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 txBox="1"/>
          <p:nvPr/>
        </p:nvSpPr>
        <p:spPr>
          <a:xfrm>
            <a:off x="7599600" y="997000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Ideate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2517700" y="2810025"/>
            <a:ext cx="4108500" cy="142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3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Circle</a:t>
            </a:r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750" y="422200"/>
            <a:ext cx="2754045" cy="408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5025" y="422200"/>
            <a:ext cx="2754045" cy="408847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4603613" y="4188375"/>
            <a:ext cx="1088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Previous version</a:t>
            </a:r>
            <a:endParaRPr i="1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6896400" y="4188375"/>
            <a:ext cx="967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Updated version</a:t>
            </a:r>
            <a:endParaRPr i="1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9400" y="1174987"/>
            <a:ext cx="1480400" cy="2631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9962" y="1174986"/>
            <a:ext cx="1480399" cy="263182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/>
          <p:nvPr/>
        </p:nvSpPr>
        <p:spPr>
          <a:xfrm>
            <a:off x="869150" y="3637938"/>
            <a:ext cx="789000" cy="7890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 txBox="1"/>
          <p:nvPr/>
        </p:nvSpPr>
        <p:spPr>
          <a:xfrm>
            <a:off x="982925" y="3866025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Ideate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Feel Comfortable</a:t>
            </a:r>
            <a:endParaRPr/>
          </a:p>
        </p:txBody>
      </p:sp>
      <p:sp>
        <p:nvSpPr>
          <p:cNvPr id="190" name="Google Shape;190;p24"/>
          <p:cNvSpPr txBox="1"/>
          <p:nvPr>
            <p:ph idx="1" type="subTitle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Design, </a:t>
            </a:r>
            <a:r>
              <a:rPr lang="en"/>
              <a:t>Grayscale</a:t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7485825" y="768913"/>
            <a:ext cx="789000" cy="789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 txBox="1"/>
          <p:nvPr/>
        </p:nvSpPr>
        <p:spPr>
          <a:xfrm>
            <a:off x="7485825" y="997000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Prototype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 rotWithShape="1">
          <a:blip r:embed="rId3">
            <a:alphaModFix/>
          </a:blip>
          <a:srcRect b="0" l="0" r="28840" t="0"/>
          <a:stretch/>
        </p:blipFill>
        <p:spPr>
          <a:xfrm>
            <a:off x="728950" y="978650"/>
            <a:ext cx="4634552" cy="31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5849025" y="2544850"/>
            <a:ext cx="2222700" cy="1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C4043"/>
                </a:solidFill>
                <a:highlight>
                  <a:srgbClr val="FFFFFF"/>
                </a:highlight>
                <a:latin typeface="Work Sans"/>
                <a:ea typeface="Work Sans"/>
                <a:cs typeface="Work Sans"/>
                <a:sym typeface="Work Sans"/>
              </a:rPr>
              <a:t>Material Design:</a:t>
            </a:r>
            <a:endParaRPr b="1" sz="1600">
              <a:solidFill>
                <a:srgbClr val="3C4043"/>
              </a:solidFill>
              <a:highlight>
                <a:srgbClr val="FFFFFF"/>
              </a:highlight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4043"/>
                </a:solidFill>
                <a:highlight>
                  <a:srgbClr val="FFFFFF"/>
                </a:highlight>
                <a:latin typeface="Work Sans Regular"/>
                <a:ea typeface="Work Sans Regular"/>
                <a:cs typeface="Work Sans Regular"/>
                <a:sym typeface="Work Sans Regular"/>
              </a:rPr>
              <a:t>a visual language that synthesizes the classic principles of good design with the innovation of technology and science.</a:t>
            </a:r>
            <a:endParaRPr sz="12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7485825" y="768913"/>
            <a:ext cx="789000" cy="789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7485825" y="997000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Prototype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6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138" y="1808469"/>
            <a:ext cx="1265825" cy="2250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064" y="1808470"/>
            <a:ext cx="1265825" cy="225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6046" y="1808463"/>
            <a:ext cx="1265825" cy="225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2125" y="1808469"/>
            <a:ext cx="1265825" cy="225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025" y="1808469"/>
            <a:ext cx="1265825" cy="225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10092" y="1808469"/>
            <a:ext cx="1265825" cy="225031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/>
        </p:nvSpPr>
        <p:spPr>
          <a:xfrm>
            <a:off x="1625203" y="4188375"/>
            <a:ext cx="1867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Light Version</a:t>
            </a:r>
            <a:endParaRPr i="1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5651290" y="4188375"/>
            <a:ext cx="1867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Dark </a:t>
            </a: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Version</a:t>
            </a:r>
            <a:endParaRPr i="1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216" name="Google Shape;216;p26"/>
          <p:cNvSpPr/>
          <p:nvPr/>
        </p:nvSpPr>
        <p:spPr>
          <a:xfrm>
            <a:off x="7485825" y="768913"/>
            <a:ext cx="789000" cy="789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 txBox="1"/>
          <p:nvPr/>
        </p:nvSpPr>
        <p:spPr>
          <a:xfrm>
            <a:off x="7485825" y="997000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Prototype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27"/>
          <p:cNvSpPr txBox="1"/>
          <p:nvPr>
            <p:ph idx="4294967295" type="title"/>
          </p:nvPr>
        </p:nvSpPr>
        <p:spPr>
          <a:xfrm>
            <a:off x="612550" y="847600"/>
            <a:ext cx="69387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Grayscale for Color Blind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"/>
          <p:cNvSpPr txBox="1"/>
          <p:nvPr/>
        </p:nvSpPr>
        <p:spPr>
          <a:xfrm>
            <a:off x="612538" y="4035975"/>
            <a:ext cx="1422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Original</a:t>
            </a:r>
            <a:endParaRPr i="1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24" y="1732275"/>
            <a:ext cx="1265825" cy="225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 rotWithShape="1">
          <a:blip r:embed="rId4">
            <a:alphaModFix/>
          </a:blip>
          <a:srcRect b="10168" l="30945" r="30455" t="0"/>
          <a:stretch/>
        </p:blipFill>
        <p:spPr>
          <a:xfrm>
            <a:off x="2108850" y="1732275"/>
            <a:ext cx="1291970" cy="22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 rotWithShape="1">
          <a:blip r:embed="rId5">
            <a:alphaModFix/>
          </a:blip>
          <a:srcRect b="20669" l="35106" r="32181" t="4440"/>
          <a:stretch/>
        </p:blipFill>
        <p:spPr>
          <a:xfrm>
            <a:off x="2566050" y="1733425"/>
            <a:ext cx="1313544" cy="22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 rotWithShape="1">
          <a:blip r:embed="rId6">
            <a:alphaModFix/>
          </a:blip>
          <a:srcRect b="16583" l="34140" r="30702" t="0"/>
          <a:stretch/>
        </p:blipFill>
        <p:spPr>
          <a:xfrm>
            <a:off x="3047113" y="1732275"/>
            <a:ext cx="1265825" cy="2247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 rotWithShape="1">
          <a:blip r:embed="rId7">
            <a:alphaModFix/>
          </a:blip>
          <a:srcRect b="7309" l="30780" r="31355" t="1665"/>
          <a:stretch/>
        </p:blipFill>
        <p:spPr>
          <a:xfrm>
            <a:off x="4465325" y="1733425"/>
            <a:ext cx="1249346" cy="224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 rotWithShape="1">
          <a:blip r:embed="rId8">
            <a:alphaModFix/>
          </a:blip>
          <a:srcRect b="0" l="26627" r="31107" t="990"/>
          <a:stretch/>
        </p:blipFill>
        <p:spPr>
          <a:xfrm>
            <a:off x="4922525" y="1714799"/>
            <a:ext cx="1291975" cy="226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 rotWithShape="1">
          <a:blip r:embed="rId9">
            <a:alphaModFix/>
          </a:blip>
          <a:srcRect b="9509" l="37522" r="27813" t="8368"/>
          <a:stretch/>
        </p:blipFill>
        <p:spPr>
          <a:xfrm>
            <a:off x="5401050" y="1732275"/>
            <a:ext cx="1265825" cy="224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 rotWithShape="1">
          <a:blip r:embed="rId10">
            <a:alphaModFix/>
          </a:blip>
          <a:srcRect b="2451" l="35321" r="26257" t="6746"/>
          <a:stretch/>
        </p:blipFill>
        <p:spPr>
          <a:xfrm>
            <a:off x="6819275" y="1737933"/>
            <a:ext cx="1265825" cy="2238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 rotWithShape="1">
          <a:blip r:embed="rId11">
            <a:alphaModFix/>
          </a:blip>
          <a:srcRect b="8997" l="39353" r="26186" t="8460"/>
          <a:stretch/>
        </p:blipFill>
        <p:spPr>
          <a:xfrm>
            <a:off x="7276488" y="1712898"/>
            <a:ext cx="1265800" cy="226914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/>
          <p:nvPr/>
        </p:nvSpPr>
        <p:spPr>
          <a:xfrm>
            <a:off x="481100" y="1565200"/>
            <a:ext cx="8270700" cy="17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392950" y="3981275"/>
            <a:ext cx="8217300" cy="17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"/>
          <p:cNvSpPr txBox="1"/>
          <p:nvPr/>
        </p:nvSpPr>
        <p:spPr>
          <a:xfrm>
            <a:off x="2457588" y="4035975"/>
            <a:ext cx="1422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Anomalous</a:t>
            </a:r>
            <a:endParaRPr i="1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Trichromacy</a:t>
            </a:r>
            <a:endParaRPr i="1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237" name="Google Shape;237;p27"/>
          <p:cNvSpPr txBox="1"/>
          <p:nvPr/>
        </p:nvSpPr>
        <p:spPr>
          <a:xfrm>
            <a:off x="4792488" y="4035975"/>
            <a:ext cx="1422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Dichromatic</a:t>
            </a:r>
            <a:endParaRPr i="1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6925876" y="4035975"/>
            <a:ext cx="15357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Monoc</a:t>
            </a: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hromatic</a:t>
            </a:r>
            <a:endParaRPr i="1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239" name="Google Shape;239;p27"/>
          <p:cNvSpPr/>
          <p:nvPr/>
        </p:nvSpPr>
        <p:spPr>
          <a:xfrm>
            <a:off x="7485825" y="768913"/>
            <a:ext cx="789000" cy="789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7"/>
          <p:cNvSpPr txBox="1"/>
          <p:nvPr/>
        </p:nvSpPr>
        <p:spPr>
          <a:xfrm>
            <a:off x="7485825" y="997000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Prototype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28"/>
          <p:cNvSpPr txBox="1"/>
          <p:nvPr>
            <p:ph idx="4294967295"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Challenges: </a:t>
            </a:r>
            <a:endParaRPr/>
          </a:p>
        </p:txBody>
      </p:sp>
      <p:sp>
        <p:nvSpPr>
          <p:cNvPr id="247" name="Google Shape;247;p28"/>
          <p:cNvSpPr txBox="1"/>
          <p:nvPr>
            <p:ph idx="4294967295" type="subTitle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layout should we use for right and wrong </a:t>
            </a:r>
            <a:r>
              <a:rPr lang="en"/>
              <a:t>function during the test</a:t>
            </a:r>
            <a:r>
              <a:rPr lang="en"/>
              <a:t>?</a:t>
            </a:r>
            <a:endParaRPr/>
          </a:p>
        </p:txBody>
      </p:sp>
      <p:sp>
        <p:nvSpPr>
          <p:cNvPr id="248" name="Google Shape;248;p28"/>
          <p:cNvSpPr/>
          <p:nvPr/>
        </p:nvSpPr>
        <p:spPr>
          <a:xfrm>
            <a:off x="6568654" y="864646"/>
            <a:ext cx="1590839" cy="151898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8"/>
          <p:cNvSpPr/>
          <p:nvPr/>
        </p:nvSpPr>
        <p:spPr>
          <a:xfrm rot="2138954">
            <a:off x="7303053" y="2434845"/>
            <a:ext cx="547027" cy="52232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8"/>
          <p:cNvSpPr/>
          <p:nvPr/>
        </p:nvSpPr>
        <p:spPr>
          <a:xfrm rot="6413279">
            <a:off x="8132299" y="1976366"/>
            <a:ext cx="372082" cy="35527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25" y="422200"/>
            <a:ext cx="2754045" cy="408847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/>
        </p:nvSpPr>
        <p:spPr>
          <a:xfrm>
            <a:off x="2079250" y="4188375"/>
            <a:ext cx="8418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Multiple option</a:t>
            </a:r>
            <a:endParaRPr i="1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650" y="1171563"/>
            <a:ext cx="1480400" cy="262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913" y="422188"/>
            <a:ext cx="2754045" cy="408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7735" y="1167375"/>
            <a:ext cx="1480400" cy="2631874"/>
          </a:xfrm>
          <a:prstGeom prst="rect">
            <a:avLst/>
          </a:prstGeom>
          <a:noFill/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1" name="Google Shape;261;p29"/>
          <p:cNvSpPr/>
          <p:nvPr/>
        </p:nvSpPr>
        <p:spPr>
          <a:xfrm>
            <a:off x="1032950" y="1556500"/>
            <a:ext cx="548700" cy="159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9"/>
          <p:cNvSpPr/>
          <p:nvPr/>
        </p:nvSpPr>
        <p:spPr>
          <a:xfrm>
            <a:off x="2657725" y="1383450"/>
            <a:ext cx="548700" cy="179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9"/>
          <p:cNvSpPr txBox="1"/>
          <p:nvPr>
            <p:ph idx="4294967295" type="body"/>
          </p:nvPr>
        </p:nvSpPr>
        <p:spPr>
          <a:xfrm>
            <a:off x="4921475" y="1879675"/>
            <a:ext cx="3237900" cy="26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Previous Version: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Work Sans"/>
              <a:buChar char="▪"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Flexible Ambidextrous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Char char="▪"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Distracted layout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Char char="▪"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Biased answer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4" name="Google Shape;264;p29"/>
          <p:cNvSpPr/>
          <p:nvPr/>
        </p:nvSpPr>
        <p:spPr>
          <a:xfrm>
            <a:off x="7485825" y="768913"/>
            <a:ext cx="789000" cy="789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9"/>
          <p:cNvSpPr txBox="1"/>
          <p:nvPr/>
        </p:nvSpPr>
        <p:spPr>
          <a:xfrm>
            <a:off x="7485825" y="997000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Prototype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6" name="Google Shape;266;p29"/>
          <p:cNvSpPr/>
          <p:nvPr/>
        </p:nvSpPr>
        <p:spPr>
          <a:xfrm>
            <a:off x="1863125" y="2237350"/>
            <a:ext cx="294600" cy="36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"/>
          <p:cNvSpPr/>
          <p:nvPr/>
        </p:nvSpPr>
        <p:spPr>
          <a:xfrm>
            <a:off x="3170025" y="1935900"/>
            <a:ext cx="914400" cy="60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25" y="422200"/>
            <a:ext cx="2754045" cy="408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050" y="1171563"/>
            <a:ext cx="1480400" cy="262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600" y="422200"/>
            <a:ext cx="2754045" cy="408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7425" y="1167388"/>
            <a:ext cx="1480399" cy="26318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30"/>
          <p:cNvCxnSpPr/>
          <p:nvPr/>
        </p:nvCxnSpPr>
        <p:spPr>
          <a:xfrm>
            <a:off x="2405300" y="1441400"/>
            <a:ext cx="258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30"/>
          <p:cNvCxnSpPr/>
          <p:nvPr/>
        </p:nvCxnSpPr>
        <p:spPr>
          <a:xfrm>
            <a:off x="2405300" y="1783450"/>
            <a:ext cx="258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30"/>
          <p:cNvSpPr txBox="1"/>
          <p:nvPr/>
        </p:nvSpPr>
        <p:spPr>
          <a:xfrm>
            <a:off x="805700" y="4180775"/>
            <a:ext cx="1361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Multiple option</a:t>
            </a:r>
            <a:endParaRPr i="1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280" name="Google Shape;280;p30"/>
          <p:cNvSpPr txBox="1"/>
          <p:nvPr/>
        </p:nvSpPr>
        <p:spPr>
          <a:xfrm>
            <a:off x="2787075" y="4180775"/>
            <a:ext cx="1361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Using volume key</a:t>
            </a:r>
            <a:endParaRPr i="1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075" y="422188"/>
            <a:ext cx="2754045" cy="408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2900" y="1167375"/>
            <a:ext cx="1480399" cy="263185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/>
        </p:nvSpPr>
        <p:spPr>
          <a:xfrm>
            <a:off x="4732550" y="4180763"/>
            <a:ext cx="1361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Tapping</a:t>
            </a:r>
            <a:endParaRPr i="1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The screen</a:t>
            </a:r>
            <a:endParaRPr i="1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284" name="Google Shape;2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150" y="422200"/>
            <a:ext cx="2754045" cy="408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0975" y="1167388"/>
            <a:ext cx="1480399" cy="263185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0"/>
          <p:cNvSpPr txBox="1"/>
          <p:nvPr/>
        </p:nvSpPr>
        <p:spPr>
          <a:xfrm>
            <a:off x="6650625" y="4180775"/>
            <a:ext cx="1361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Swiping the screen</a:t>
            </a:r>
            <a:endParaRPr i="1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287" name="Google Shape;28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1297" y="2779572"/>
            <a:ext cx="779750" cy="8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8747" y="2793855"/>
            <a:ext cx="548700" cy="87792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0"/>
          <p:cNvSpPr/>
          <p:nvPr/>
        </p:nvSpPr>
        <p:spPr>
          <a:xfrm>
            <a:off x="2412425" y="583275"/>
            <a:ext cx="2057100" cy="414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0"/>
          <p:cNvSpPr/>
          <p:nvPr/>
        </p:nvSpPr>
        <p:spPr>
          <a:xfrm>
            <a:off x="4482849" y="583275"/>
            <a:ext cx="1851900" cy="414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"/>
          <p:cNvSpPr/>
          <p:nvPr/>
        </p:nvSpPr>
        <p:spPr>
          <a:xfrm>
            <a:off x="6348074" y="583275"/>
            <a:ext cx="1851900" cy="414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QuickCheck?</a:t>
            </a:r>
            <a:endParaRPr/>
          </a:p>
        </p:txBody>
      </p:sp>
      <p:sp>
        <p:nvSpPr>
          <p:cNvPr id="67" name="Google Shape;67;p13"/>
          <p:cNvSpPr txBox="1"/>
          <p:nvPr>
            <p:ph idx="2" type="body"/>
          </p:nvPr>
        </p:nvSpPr>
        <p:spPr>
          <a:xfrm>
            <a:off x="4680227" y="2246675"/>
            <a:ext cx="3594600" cy="15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Work Sans Regular"/>
                <a:ea typeface="Work Sans Regular"/>
                <a:cs typeface="Work Sans Regular"/>
                <a:sym typeface="Work Sans Regular"/>
              </a:rPr>
              <a:t>The EYE (Educating Young Eyes) Center</a:t>
            </a:r>
            <a:endParaRPr sz="1000">
              <a:solidFill>
                <a:srgbClr val="000000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The EYE Center designs, develops, tests and distributes different technologies in order to raise awareness of the importance of functional vision in children for learning.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University of Washington Bothell non-profit organization.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Co-founders:</a:t>
            </a:r>
            <a:endParaRPr sz="1000"/>
          </a:p>
          <a:p>
            <a:pPr indent="-292100" lvl="0" marL="457200" rtl="0" algn="l">
              <a:spcBef>
                <a:spcPts val="60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Professor Dr. William Erdly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Optometrist Dr. Alan Pearson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869150" y="2246675"/>
            <a:ext cx="3594600" cy="15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Android based application with minimal cost associated with test equipment.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3F3F"/>
                </a:solidFill>
              </a:rPr>
              <a:t>Q</a:t>
            </a:r>
            <a:r>
              <a:rPr lang="en" sz="1000">
                <a:solidFill>
                  <a:srgbClr val="3F3F3F"/>
                </a:solidFill>
              </a:rPr>
              <a:t>uickly screen children for vision related problems such as near vision acuity, distance vision acuity with &amp; without flippers, and stereopsis.</a:t>
            </a:r>
            <a:endParaRPr sz="10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F3F3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3F3F"/>
                </a:solidFill>
              </a:rPr>
              <a:t>The app is implemented as an ambidextrous tool.</a:t>
            </a:r>
            <a:endParaRPr sz="1000">
              <a:solidFill>
                <a:srgbClr val="000000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5893449" y="4393275"/>
            <a:ext cx="2814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350" y="701449"/>
            <a:ext cx="2359999" cy="11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7" name="Google Shape;2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348" y="537238"/>
            <a:ext cx="5407299" cy="406902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1"/>
          <p:cNvSpPr/>
          <p:nvPr/>
        </p:nvSpPr>
        <p:spPr>
          <a:xfrm>
            <a:off x="7485825" y="768913"/>
            <a:ext cx="789000" cy="789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1"/>
          <p:cNvSpPr txBox="1"/>
          <p:nvPr/>
        </p:nvSpPr>
        <p:spPr>
          <a:xfrm>
            <a:off x="7485825" y="997000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Prototype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it Recognizable</a:t>
            </a:r>
            <a:endParaRPr/>
          </a:p>
        </p:txBody>
      </p:sp>
      <p:sp>
        <p:nvSpPr>
          <p:cNvPr id="305" name="Google Shape;305;p32"/>
          <p:cNvSpPr txBox="1"/>
          <p:nvPr>
            <p:ph idx="1" type="subTitle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Logo, color scheme, and fonts</a:t>
            </a:r>
            <a:endParaRPr/>
          </a:p>
        </p:txBody>
      </p:sp>
      <p:sp>
        <p:nvSpPr>
          <p:cNvPr id="306" name="Google Shape;306;p32"/>
          <p:cNvSpPr/>
          <p:nvPr/>
        </p:nvSpPr>
        <p:spPr>
          <a:xfrm>
            <a:off x="7485825" y="768913"/>
            <a:ext cx="789000" cy="789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2"/>
          <p:cNvSpPr txBox="1"/>
          <p:nvPr/>
        </p:nvSpPr>
        <p:spPr>
          <a:xfrm>
            <a:off x="7485825" y="997000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Prototype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33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Colors</a:t>
            </a:r>
            <a:endParaRPr/>
          </a:p>
        </p:txBody>
      </p:sp>
      <p:sp>
        <p:nvSpPr>
          <p:cNvPr id="314" name="Google Shape;314;p33"/>
          <p:cNvSpPr txBox="1"/>
          <p:nvPr>
            <p:ph idx="1" type="body"/>
          </p:nvPr>
        </p:nvSpPr>
        <p:spPr>
          <a:xfrm>
            <a:off x="869150" y="2312925"/>
            <a:ext cx="35946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Color emotion associated with</a:t>
            </a:r>
            <a:r>
              <a:rPr lang="en"/>
              <a:t>:</a:t>
            </a:r>
            <a:endParaRPr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Font typeface="Work Sans Regular"/>
              <a:buChar char="▪"/>
            </a:pPr>
            <a:r>
              <a:rPr lang="en">
                <a:latin typeface="Work Sans Regular"/>
                <a:ea typeface="Work Sans Regular"/>
                <a:cs typeface="Work Sans Regular"/>
                <a:sym typeface="Work Sans Regular"/>
              </a:rPr>
              <a:t>Growth</a:t>
            </a:r>
            <a:endParaRPr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Work Sans Regular"/>
              <a:buChar char="▪"/>
            </a:pPr>
            <a:r>
              <a:rPr lang="en">
                <a:latin typeface="Work Sans Regular"/>
                <a:ea typeface="Work Sans Regular"/>
                <a:cs typeface="Work Sans Regular"/>
                <a:sym typeface="Work Sans Regular"/>
              </a:rPr>
              <a:t>Healthy</a:t>
            </a:r>
            <a:endParaRPr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Work Sans Regular"/>
              <a:buChar char="▪"/>
            </a:pPr>
            <a:r>
              <a:rPr lang="en">
                <a:latin typeface="Work Sans Regular"/>
                <a:ea typeface="Work Sans Regular"/>
                <a:cs typeface="Work Sans Regular"/>
                <a:sym typeface="Work Sans Regular"/>
              </a:rPr>
              <a:t>Balance</a:t>
            </a:r>
            <a:endParaRPr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Work Sans Regular"/>
              <a:buChar char="▪"/>
            </a:pPr>
            <a:r>
              <a:rPr lang="en">
                <a:latin typeface="Work Sans Regular"/>
                <a:ea typeface="Work Sans Regular"/>
                <a:cs typeface="Work Sans Regular"/>
                <a:sym typeface="Work Sans Regular"/>
              </a:rPr>
              <a:t>Comfort</a:t>
            </a:r>
            <a:endParaRPr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Work Sans Regular"/>
              <a:buChar char="▪"/>
            </a:pPr>
            <a:r>
              <a:rPr lang="en">
                <a:latin typeface="Work Sans Regular"/>
                <a:ea typeface="Work Sans Regular"/>
                <a:cs typeface="Work Sans Regular"/>
                <a:sym typeface="Work Sans Regular"/>
              </a:rPr>
              <a:t>Responsibility</a:t>
            </a:r>
            <a:endParaRPr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315" name="Google Shape;3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025" y="527500"/>
            <a:ext cx="2724677" cy="408847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/>
          <p:nvPr/>
        </p:nvSpPr>
        <p:spPr>
          <a:xfrm>
            <a:off x="5030300" y="2080050"/>
            <a:ext cx="3254400" cy="1117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34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Schemes</a:t>
            </a:r>
            <a:endParaRPr/>
          </a:p>
        </p:txBody>
      </p:sp>
      <p:sp>
        <p:nvSpPr>
          <p:cNvPr id="323" name="Google Shape;323;p34"/>
          <p:cNvSpPr/>
          <p:nvPr/>
        </p:nvSpPr>
        <p:spPr>
          <a:xfrm>
            <a:off x="1171050" y="2582350"/>
            <a:ext cx="693300" cy="693300"/>
          </a:xfrm>
          <a:prstGeom prst="rect">
            <a:avLst/>
          </a:prstGeom>
          <a:solidFill>
            <a:srgbClr val="3FB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4"/>
          <p:cNvSpPr/>
          <p:nvPr/>
        </p:nvSpPr>
        <p:spPr>
          <a:xfrm>
            <a:off x="2698200" y="2582350"/>
            <a:ext cx="693300" cy="693300"/>
          </a:xfrm>
          <a:prstGeom prst="rect">
            <a:avLst/>
          </a:prstGeom>
          <a:solidFill>
            <a:srgbClr val="3F6B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4"/>
          <p:cNvSpPr/>
          <p:nvPr/>
        </p:nvSpPr>
        <p:spPr>
          <a:xfrm>
            <a:off x="4225350" y="2582350"/>
            <a:ext cx="693300" cy="693300"/>
          </a:xfrm>
          <a:prstGeom prst="rect">
            <a:avLst/>
          </a:prstGeom>
          <a:solidFill>
            <a:srgbClr val="BE92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4"/>
          <p:cNvSpPr/>
          <p:nvPr/>
        </p:nvSpPr>
        <p:spPr>
          <a:xfrm>
            <a:off x="7279650" y="2582350"/>
            <a:ext cx="693300" cy="693300"/>
          </a:xfrm>
          <a:prstGeom prst="rect">
            <a:avLst/>
          </a:prstGeom>
          <a:solidFill>
            <a:srgbClr val="FBFF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4"/>
          <p:cNvSpPr txBox="1"/>
          <p:nvPr/>
        </p:nvSpPr>
        <p:spPr>
          <a:xfrm>
            <a:off x="718200" y="3435350"/>
            <a:ext cx="1599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 Regular"/>
                <a:ea typeface="Work Sans Regular"/>
                <a:cs typeface="Work Sans Regular"/>
                <a:sym typeface="Work Sans Regular"/>
              </a:rPr>
              <a:t>Hex </a:t>
            </a:r>
            <a:r>
              <a:rPr lang="en" sz="1200">
                <a:latin typeface="Work Sans Regular"/>
                <a:ea typeface="Work Sans Regular"/>
                <a:cs typeface="Work Sans Regular"/>
                <a:sym typeface="Work Sans Regular"/>
              </a:rPr>
              <a:t>#3FBE93</a:t>
            </a:r>
            <a:endParaRPr sz="12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28" name="Google Shape;328;p34"/>
          <p:cNvSpPr txBox="1"/>
          <p:nvPr/>
        </p:nvSpPr>
        <p:spPr>
          <a:xfrm>
            <a:off x="2245350" y="3435350"/>
            <a:ext cx="1599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 Regular"/>
                <a:ea typeface="Work Sans Regular"/>
                <a:cs typeface="Work Sans Regular"/>
                <a:sym typeface="Work Sans Regular"/>
              </a:rPr>
              <a:t>Hex </a:t>
            </a:r>
            <a:r>
              <a:rPr lang="en" sz="1200">
                <a:latin typeface="Work Sans Regular"/>
                <a:ea typeface="Work Sans Regular"/>
                <a:cs typeface="Work Sans Regular"/>
                <a:sym typeface="Work Sans Regular"/>
              </a:rPr>
              <a:t>#</a:t>
            </a:r>
            <a:r>
              <a:rPr lang="en" sz="1200">
                <a:latin typeface="Work Sans Regular"/>
                <a:ea typeface="Work Sans Regular"/>
                <a:cs typeface="Work Sans Regular"/>
                <a:sym typeface="Work Sans Regular"/>
              </a:rPr>
              <a:t>3F6BBE</a:t>
            </a:r>
            <a:endParaRPr sz="12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29" name="Google Shape;329;p34"/>
          <p:cNvSpPr txBox="1"/>
          <p:nvPr/>
        </p:nvSpPr>
        <p:spPr>
          <a:xfrm>
            <a:off x="3772500" y="3435350"/>
            <a:ext cx="1599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 Regular"/>
                <a:ea typeface="Work Sans Regular"/>
                <a:cs typeface="Work Sans Regular"/>
                <a:sym typeface="Work Sans Regular"/>
              </a:rPr>
              <a:t>Hex </a:t>
            </a:r>
            <a:r>
              <a:rPr lang="en" sz="1200">
                <a:latin typeface="Work Sans Regular"/>
                <a:ea typeface="Work Sans Regular"/>
                <a:cs typeface="Work Sans Regular"/>
                <a:sym typeface="Work Sans Regular"/>
              </a:rPr>
              <a:t>#</a:t>
            </a:r>
            <a:r>
              <a:rPr lang="en" sz="1200">
                <a:latin typeface="Work Sans Regular"/>
                <a:ea typeface="Work Sans Regular"/>
                <a:cs typeface="Work Sans Regular"/>
                <a:sym typeface="Work Sans Regular"/>
              </a:rPr>
              <a:t>BE923F</a:t>
            </a:r>
            <a:endParaRPr sz="12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30" name="Google Shape;330;p34"/>
          <p:cNvSpPr txBox="1"/>
          <p:nvPr/>
        </p:nvSpPr>
        <p:spPr>
          <a:xfrm>
            <a:off x="6826800" y="3435350"/>
            <a:ext cx="1599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 Regular"/>
                <a:ea typeface="Work Sans Regular"/>
                <a:cs typeface="Work Sans Regular"/>
                <a:sym typeface="Work Sans Regular"/>
              </a:rPr>
              <a:t>Hex </a:t>
            </a:r>
            <a:r>
              <a:rPr lang="en" sz="1200">
                <a:latin typeface="Work Sans Regular"/>
                <a:ea typeface="Work Sans Regular"/>
                <a:cs typeface="Work Sans Regular"/>
                <a:sym typeface="Work Sans Regular"/>
              </a:rPr>
              <a:t>#</a:t>
            </a:r>
            <a:r>
              <a:rPr lang="en" sz="1200">
                <a:latin typeface="Work Sans Regular"/>
                <a:ea typeface="Work Sans Regular"/>
                <a:cs typeface="Work Sans Regular"/>
                <a:sym typeface="Work Sans Regular"/>
              </a:rPr>
              <a:t>FBFF32</a:t>
            </a:r>
            <a:endParaRPr sz="12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31" name="Google Shape;331;p34"/>
          <p:cNvSpPr/>
          <p:nvPr/>
        </p:nvSpPr>
        <p:spPr>
          <a:xfrm>
            <a:off x="5752500" y="2582350"/>
            <a:ext cx="693300" cy="693300"/>
          </a:xfrm>
          <a:prstGeom prst="rect">
            <a:avLst/>
          </a:prstGeom>
          <a:solidFill>
            <a:srgbClr val="DEF1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4"/>
          <p:cNvSpPr txBox="1"/>
          <p:nvPr/>
        </p:nvSpPr>
        <p:spPr>
          <a:xfrm>
            <a:off x="5299650" y="3435350"/>
            <a:ext cx="1599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 Regular"/>
                <a:ea typeface="Work Sans Regular"/>
                <a:cs typeface="Work Sans Regular"/>
                <a:sym typeface="Work Sans Regular"/>
              </a:rPr>
              <a:t>Hex </a:t>
            </a:r>
            <a:r>
              <a:rPr lang="en" sz="1200">
                <a:latin typeface="Work Sans Regular"/>
                <a:ea typeface="Work Sans Regular"/>
                <a:cs typeface="Work Sans Regular"/>
                <a:sym typeface="Work Sans Regular"/>
              </a:rPr>
              <a:t>#</a:t>
            </a:r>
            <a:r>
              <a:rPr lang="en" sz="1200">
                <a:latin typeface="Work Sans Regular"/>
                <a:ea typeface="Work Sans Regular"/>
                <a:cs typeface="Work Sans Regular"/>
                <a:sym typeface="Work Sans Regular"/>
              </a:rPr>
              <a:t>DEF1F2</a:t>
            </a:r>
            <a:endParaRPr sz="12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33" name="Google Shape;333;p34"/>
          <p:cNvSpPr txBox="1"/>
          <p:nvPr/>
        </p:nvSpPr>
        <p:spPr>
          <a:xfrm>
            <a:off x="1521350" y="4153750"/>
            <a:ext cx="1599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 Regular"/>
                <a:ea typeface="Work Sans Regular"/>
                <a:cs typeface="Work Sans Regular"/>
                <a:sym typeface="Work Sans Regular"/>
              </a:rPr>
              <a:t>Dominant</a:t>
            </a:r>
            <a:endParaRPr sz="12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34" name="Google Shape;334;p34"/>
          <p:cNvSpPr txBox="1"/>
          <p:nvPr/>
        </p:nvSpPr>
        <p:spPr>
          <a:xfrm>
            <a:off x="4536100" y="4153750"/>
            <a:ext cx="1599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 Regular"/>
                <a:ea typeface="Work Sans Regular"/>
                <a:cs typeface="Work Sans Regular"/>
                <a:sym typeface="Work Sans Regular"/>
              </a:rPr>
              <a:t>Subdominant</a:t>
            </a:r>
            <a:endParaRPr sz="12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35" name="Google Shape;335;p34"/>
          <p:cNvSpPr txBox="1"/>
          <p:nvPr/>
        </p:nvSpPr>
        <p:spPr>
          <a:xfrm>
            <a:off x="6787200" y="4153750"/>
            <a:ext cx="1599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 Regular"/>
                <a:ea typeface="Work Sans Regular"/>
                <a:cs typeface="Work Sans Regular"/>
                <a:sym typeface="Work Sans Regular"/>
              </a:rPr>
              <a:t>Accents</a:t>
            </a:r>
            <a:endParaRPr sz="12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36" name="Google Shape;336;p34"/>
          <p:cNvSpPr/>
          <p:nvPr/>
        </p:nvSpPr>
        <p:spPr>
          <a:xfrm>
            <a:off x="869150" y="3987250"/>
            <a:ext cx="2903400" cy="16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4"/>
          <p:cNvSpPr/>
          <p:nvPr/>
        </p:nvSpPr>
        <p:spPr>
          <a:xfrm>
            <a:off x="3844350" y="3987250"/>
            <a:ext cx="2958000" cy="16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4"/>
          <p:cNvSpPr/>
          <p:nvPr/>
        </p:nvSpPr>
        <p:spPr>
          <a:xfrm>
            <a:off x="6898650" y="3987250"/>
            <a:ext cx="1376100" cy="16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35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Sans Serif Fonts</a:t>
            </a:r>
            <a:endParaRPr/>
          </a:p>
        </p:txBody>
      </p:sp>
      <p:sp>
        <p:nvSpPr>
          <p:cNvPr id="345" name="Google Shape;345;p35"/>
          <p:cNvSpPr txBox="1"/>
          <p:nvPr/>
        </p:nvSpPr>
        <p:spPr>
          <a:xfrm>
            <a:off x="4038800" y="2494375"/>
            <a:ext cx="5254800" cy="12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ammersmith One"/>
                <a:ea typeface="Hammersmith One"/>
                <a:cs typeface="Hammersmith One"/>
                <a:sym typeface="Hammersmith One"/>
              </a:rPr>
              <a:t>Hammersmith One		- 24pt</a:t>
            </a:r>
            <a:endParaRPr sz="24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Hammersmith One</a:t>
            </a:r>
            <a:r>
              <a:rPr lang="en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				- 14pt</a:t>
            </a:r>
            <a:endParaRPr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Hammersmith One				- 14pt</a:t>
            </a:r>
            <a:endParaRPr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Hammersmith One					- 12pt</a:t>
            </a:r>
            <a:endParaRPr sz="120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Hammersmith One					- 10pt</a:t>
            </a:r>
            <a:endParaRPr sz="100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346" name="Google Shape;346;p35"/>
          <p:cNvSpPr txBox="1"/>
          <p:nvPr/>
        </p:nvSpPr>
        <p:spPr>
          <a:xfrm>
            <a:off x="1004650" y="2600500"/>
            <a:ext cx="2589300" cy="18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 Regular"/>
                <a:ea typeface="Work Sans Regular"/>
                <a:cs typeface="Work Sans Regular"/>
                <a:sym typeface="Work Sans Regular"/>
              </a:rPr>
              <a:t>Low Contrast Typeface</a:t>
            </a:r>
            <a:endParaRPr sz="1200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 Regular"/>
                <a:ea typeface="Work Sans Regular"/>
                <a:cs typeface="Work Sans Regular"/>
                <a:sym typeface="Work Sans Regular"/>
              </a:rPr>
              <a:t>Good for web type fonts</a:t>
            </a:r>
            <a:endParaRPr sz="1200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 Regular"/>
                <a:ea typeface="Work Sans Regular"/>
                <a:cs typeface="Work Sans Regular"/>
                <a:sym typeface="Work Sans Regular"/>
              </a:rPr>
              <a:t>Easy to read</a:t>
            </a:r>
            <a:endParaRPr sz="1200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 Regular"/>
                <a:ea typeface="Work Sans Regular"/>
                <a:cs typeface="Work Sans Regular"/>
                <a:sym typeface="Work Sans Regular"/>
              </a:rPr>
              <a:t>Works well on smaller sizes</a:t>
            </a:r>
            <a:endParaRPr sz="1200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47" name="Google Shape;347;p35"/>
          <p:cNvSpPr/>
          <p:nvPr/>
        </p:nvSpPr>
        <p:spPr>
          <a:xfrm>
            <a:off x="7485825" y="768913"/>
            <a:ext cx="789000" cy="789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5"/>
          <p:cNvSpPr txBox="1"/>
          <p:nvPr/>
        </p:nvSpPr>
        <p:spPr>
          <a:xfrm>
            <a:off x="7485825" y="997000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Prototype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4" name="Google Shape;354;p36"/>
          <p:cNvPicPr preferRelativeResize="0"/>
          <p:nvPr/>
        </p:nvPicPr>
        <p:blipFill rotWithShape="1">
          <a:blip r:embed="rId3">
            <a:alphaModFix/>
          </a:blip>
          <a:srcRect b="18287" l="6519" r="19230" t="7462"/>
          <a:stretch/>
        </p:blipFill>
        <p:spPr>
          <a:xfrm>
            <a:off x="400625" y="2457925"/>
            <a:ext cx="2167775" cy="14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6"/>
          <p:cNvSpPr txBox="1"/>
          <p:nvPr>
            <p:ph type="title"/>
          </p:nvPr>
        </p:nvSpPr>
        <p:spPr>
          <a:xfrm>
            <a:off x="869150" y="847600"/>
            <a:ext cx="5092200" cy="5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</a:t>
            </a:r>
            <a:endParaRPr/>
          </a:p>
        </p:txBody>
      </p:sp>
      <p:sp>
        <p:nvSpPr>
          <p:cNvPr id="356" name="Google Shape;356;p36"/>
          <p:cNvSpPr txBox="1"/>
          <p:nvPr>
            <p:ph idx="1" type="body"/>
          </p:nvPr>
        </p:nvSpPr>
        <p:spPr>
          <a:xfrm>
            <a:off x="869150" y="1428550"/>
            <a:ext cx="68991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Logo that is associated with: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Eye-health, Well-Being, Quickness + Balance and Clean</a:t>
            </a:r>
            <a:endParaRPr/>
          </a:p>
        </p:txBody>
      </p:sp>
      <p:pic>
        <p:nvPicPr>
          <p:cNvPr id="357" name="Google Shape;3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125" y="2503712"/>
            <a:ext cx="1345700" cy="1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9600" y="2503712"/>
            <a:ext cx="1345700" cy="134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8025" y="2480825"/>
            <a:ext cx="1391475" cy="13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6"/>
          <p:cNvSpPr/>
          <p:nvPr/>
        </p:nvSpPr>
        <p:spPr>
          <a:xfrm>
            <a:off x="7485825" y="768913"/>
            <a:ext cx="789000" cy="789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6"/>
          <p:cNvSpPr txBox="1"/>
          <p:nvPr/>
        </p:nvSpPr>
        <p:spPr>
          <a:xfrm>
            <a:off x="7485825" y="997000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Prototype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/>
          <p:nvPr>
            <p:ph idx="4294967295" type="ctrTitle"/>
          </p:nvPr>
        </p:nvSpPr>
        <p:spPr>
          <a:xfrm>
            <a:off x="685800" y="202638"/>
            <a:ext cx="5089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Prototype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67" name="Google Shape;367;p37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37"/>
          <p:cNvSpPr txBox="1"/>
          <p:nvPr/>
        </p:nvSpPr>
        <p:spPr>
          <a:xfrm>
            <a:off x="1253850" y="1662625"/>
            <a:ext cx="6636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Previous Version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Work Sans Regular"/>
                <a:ea typeface="Work Sans Regular"/>
                <a:cs typeface="Work Sans Regular"/>
                <a:sym typeface="Work Sans Regular"/>
                <a:hlinkClick r:id="rId3"/>
              </a:rPr>
              <a:t>https://drive.google.com/open?id=1LZMiwXUHf_XdKglv9soex5yMUI-o_duu</a:t>
            </a:r>
            <a:endParaRPr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69" name="Google Shape;369;p37"/>
          <p:cNvSpPr txBox="1"/>
          <p:nvPr/>
        </p:nvSpPr>
        <p:spPr>
          <a:xfrm>
            <a:off x="1253850" y="2791350"/>
            <a:ext cx="6636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Updated Prototype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Work Sans Regular"/>
                <a:ea typeface="Work Sans Regular"/>
                <a:cs typeface="Work Sans Regular"/>
                <a:sym typeface="Work Sans Regular"/>
                <a:hlinkClick r:id="rId4"/>
              </a:rPr>
              <a:t>https://www.figma.com/proto/JYyUe6lKfuz63yPrsf5qGm/QuickCheck_HyukGiLee?node-id=657%3A1170&amp;scaling=scale-down</a:t>
            </a:r>
            <a:endParaRPr>
              <a:solidFill>
                <a:schemeClr val="lt1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/>
          <p:nvPr>
            <p:ph idx="4294967295"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8"/>
          <p:cNvSpPr txBox="1"/>
          <p:nvPr>
            <p:ph idx="4294967295" type="ctrTitle"/>
          </p:nvPr>
        </p:nvSpPr>
        <p:spPr>
          <a:xfrm>
            <a:off x="1832550" y="3008043"/>
            <a:ext cx="60342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92</a:t>
            </a:r>
            <a:r>
              <a:rPr lang="en" sz="4800"/>
              <a:t>%</a:t>
            </a:r>
            <a:endParaRPr sz="4800"/>
          </a:p>
        </p:txBody>
      </p:sp>
      <p:sp>
        <p:nvSpPr>
          <p:cNvPr id="376" name="Google Shape;376;p38"/>
          <p:cNvSpPr txBox="1"/>
          <p:nvPr>
            <p:ph idx="4294967295" type="subTitle"/>
          </p:nvPr>
        </p:nvSpPr>
        <p:spPr>
          <a:xfrm>
            <a:off x="1832550" y="3618950"/>
            <a:ext cx="60342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377" name="Google Shape;377;p38"/>
          <p:cNvSpPr txBox="1"/>
          <p:nvPr>
            <p:ph idx="4294967295" type="ctrTitle"/>
          </p:nvPr>
        </p:nvSpPr>
        <p:spPr>
          <a:xfrm>
            <a:off x="1832550" y="1693597"/>
            <a:ext cx="60342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9</a:t>
            </a:r>
            <a:r>
              <a:rPr lang="en" sz="4800"/>
              <a:t> users</a:t>
            </a:r>
            <a:endParaRPr sz="4800"/>
          </a:p>
        </p:txBody>
      </p:sp>
      <p:sp>
        <p:nvSpPr>
          <p:cNvPr id="378" name="Google Shape;378;p38"/>
          <p:cNvSpPr txBox="1"/>
          <p:nvPr>
            <p:ph idx="4294967295" type="subTitle"/>
          </p:nvPr>
        </p:nvSpPr>
        <p:spPr>
          <a:xfrm>
            <a:off x="1832550" y="2304504"/>
            <a:ext cx="60342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Who participated in A/B testing</a:t>
            </a:r>
            <a:endParaRPr sz="1800"/>
          </a:p>
        </p:txBody>
      </p:sp>
      <p:sp>
        <p:nvSpPr>
          <p:cNvPr id="379" name="Google Shape;379;p38"/>
          <p:cNvSpPr/>
          <p:nvPr/>
        </p:nvSpPr>
        <p:spPr>
          <a:xfrm>
            <a:off x="905846" y="1941128"/>
            <a:ext cx="700511" cy="73849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38"/>
          <p:cNvGrpSpPr/>
          <p:nvPr/>
        </p:nvGrpSpPr>
        <p:grpSpPr>
          <a:xfrm>
            <a:off x="871463" y="3292737"/>
            <a:ext cx="769875" cy="711651"/>
            <a:chOff x="5975075" y="2327500"/>
            <a:chExt cx="420100" cy="388350"/>
          </a:xfrm>
        </p:grpSpPr>
        <p:sp>
          <p:nvSpPr>
            <p:cNvPr id="381" name="Google Shape;381;p38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38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38"/>
          <p:cNvSpPr/>
          <p:nvPr/>
        </p:nvSpPr>
        <p:spPr>
          <a:xfrm>
            <a:off x="7485825" y="768913"/>
            <a:ext cx="789000" cy="789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8"/>
          <p:cNvSpPr txBox="1"/>
          <p:nvPr/>
        </p:nvSpPr>
        <p:spPr>
          <a:xfrm>
            <a:off x="7485825" y="997000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Prototype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6" name="Google Shape;386;p38"/>
          <p:cNvSpPr/>
          <p:nvPr/>
        </p:nvSpPr>
        <p:spPr>
          <a:xfrm>
            <a:off x="7485825" y="768913"/>
            <a:ext cx="789000" cy="7890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8"/>
          <p:cNvSpPr txBox="1"/>
          <p:nvPr/>
        </p:nvSpPr>
        <p:spPr>
          <a:xfrm>
            <a:off x="7650550" y="1003900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Test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393" name="Google Shape;393;p39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A/B testing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More iterative process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Conduct more feedback</a:t>
            </a:r>
            <a:endParaRPr/>
          </a:p>
        </p:txBody>
      </p:sp>
      <p:sp>
        <p:nvSpPr>
          <p:cNvPr id="394" name="Google Shape;394;p39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5" name="Google Shape;395;p39"/>
          <p:cNvSpPr/>
          <p:nvPr/>
        </p:nvSpPr>
        <p:spPr>
          <a:xfrm>
            <a:off x="7509796" y="737229"/>
            <a:ext cx="783891" cy="74848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0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Courses</a:t>
            </a:r>
            <a:endParaRPr/>
          </a:p>
        </p:txBody>
      </p:sp>
      <p:sp>
        <p:nvSpPr>
          <p:cNvPr id="401" name="Google Shape;401;p40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CSS 360, Software Engineering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CSS 370, Analysis and Design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CSS 480, Principles of Human-Computer Interaction</a:t>
            </a:r>
            <a:endParaRPr/>
          </a:p>
        </p:txBody>
      </p:sp>
      <p:grpSp>
        <p:nvGrpSpPr>
          <p:cNvPr id="402" name="Google Shape;402;p40"/>
          <p:cNvGrpSpPr/>
          <p:nvPr/>
        </p:nvGrpSpPr>
        <p:grpSpPr>
          <a:xfrm>
            <a:off x="7516121" y="711701"/>
            <a:ext cx="903434" cy="903434"/>
            <a:chOff x="2594325" y="1627175"/>
            <a:chExt cx="440850" cy="440850"/>
          </a:xfrm>
        </p:grpSpPr>
        <p:sp>
          <p:nvSpPr>
            <p:cNvPr id="403" name="Google Shape;403;p40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40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4"/>
          <p:cNvCxnSpPr/>
          <p:nvPr/>
        </p:nvCxnSpPr>
        <p:spPr>
          <a:xfrm>
            <a:off x="1953700" y="3200656"/>
            <a:ext cx="674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" name="Google Shape;76;p14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 Design Process</a:t>
            </a:r>
            <a:endParaRPr/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1526825" y="2806006"/>
            <a:ext cx="789000" cy="7890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1496475" y="3040731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Emphasize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2827850" y="2806006"/>
            <a:ext cx="789000" cy="789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/>
        </p:nvSpPr>
        <p:spPr>
          <a:xfrm>
            <a:off x="2927375" y="3040731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Define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4005513" y="2806006"/>
            <a:ext cx="789000" cy="7890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4119288" y="3040731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Ideate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5272500" y="2806006"/>
            <a:ext cx="789000" cy="789000"/>
          </a:xfrm>
          <a:prstGeom prst="ellipse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 txBox="1"/>
          <p:nvPr/>
        </p:nvSpPr>
        <p:spPr>
          <a:xfrm>
            <a:off x="5272500" y="3040731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Prototype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6539475" y="2806006"/>
            <a:ext cx="789000" cy="7890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 txBox="1"/>
          <p:nvPr/>
        </p:nvSpPr>
        <p:spPr>
          <a:xfrm>
            <a:off x="6704200" y="3040731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Test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88" name="Google Shape;88;p14"/>
          <p:cNvCxnSpPr/>
          <p:nvPr/>
        </p:nvCxnSpPr>
        <p:spPr>
          <a:xfrm>
            <a:off x="394050" y="3200625"/>
            <a:ext cx="112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/>
          <p:nvPr>
            <p:ph idx="4294967295" type="ctrTitle"/>
          </p:nvPr>
        </p:nvSpPr>
        <p:spPr>
          <a:xfrm>
            <a:off x="685800" y="1811950"/>
            <a:ext cx="4286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412" name="Google Shape;412;p41"/>
          <p:cNvSpPr txBox="1"/>
          <p:nvPr>
            <p:ph idx="4294967295" type="subTitle"/>
          </p:nvPr>
        </p:nvSpPr>
        <p:spPr>
          <a:xfrm>
            <a:off x="685800" y="2491573"/>
            <a:ext cx="4286100" cy="20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Any questions?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leeh54@uw.edu</a:t>
            </a:r>
            <a:endParaRPr/>
          </a:p>
        </p:txBody>
      </p:sp>
      <p:sp>
        <p:nvSpPr>
          <p:cNvPr id="413" name="Google Shape;413;p41"/>
          <p:cNvSpPr/>
          <p:nvPr/>
        </p:nvSpPr>
        <p:spPr>
          <a:xfrm>
            <a:off x="6543431" y="805362"/>
            <a:ext cx="1752310" cy="1752310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2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42"/>
          <p:cNvSpPr/>
          <p:nvPr/>
        </p:nvSpPr>
        <p:spPr>
          <a:xfrm>
            <a:off x="-15175" y="0"/>
            <a:ext cx="9144000" cy="5143500"/>
          </a:xfrm>
          <a:prstGeom prst="rect">
            <a:avLst/>
          </a:prstGeom>
          <a:solidFill>
            <a:srgbClr val="4B2E8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825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Progression</a:t>
            </a:r>
            <a:endParaRPr/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869150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Live Beta Version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 txBox="1"/>
          <p:nvPr>
            <p:ph idx="2" type="body"/>
          </p:nvPr>
        </p:nvSpPr>
        <p:spPr>
          <a:xfrm>
            <a:off x="3356727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Available Database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 txBox="1"/>
          <p:nvPr>
            <p:ph idx="3" type="body"/>
          </p:nvPr>
        </p:nvSpPr>
        <p:spPr>
          <a:xfrm>
            <a:off x="5844329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Value of Feedback</a:t>
            </a:r>
            <a:endParaRPr/>
          </a:p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700" y="2805500"/>
            <a:ext cx="990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513" y="2904550"/>
            <a:ext cx="94297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400" y="3503550"/>
            <a:ext cx="651275" cy="6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0325" y="2871213"/>
            <a:ext cx="118110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/>
          <p:nvPr/>
        </p:nvSpPr>
        <p:spPr>
          <a:xfrm>
            <a:off x="7485825" y="768913"/>
            <a:ext cx="789000" cy="7890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7455475" y="1004575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Emphasize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idx="4294967295" type="title"/>
          </p:nvPr>
        </p:nvSpPr>
        <p:spPr>
          <a:xfrm>
            <a:off x="869150" y="847600"/>
            <a:ext cx="5092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Screening Devices </a:t>
            </a:r>
            <a:endParaRPr/>
          </a:p>
        </p:txBody>
      </p:sp>
      <p:sp>
        <p:nvSpPr>
          <p:cNvPr id="109" name="Google Shape;109;p16"/>
          <p:cNvSpPr txBox="1"/>
          <p:nvPr>
            <p:ph idx="4294967295" type="body"/>
          </p:nvPr>
        </p:nvSpPr>
        <p:spPr>
          <a:xfrm>
            <a:off x="869175" y="1539400"/>
            <a:ext cx="5604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Used by Washington State Schools</a:t>
            </a:r>
            <a:endParaRPr sz="1600"/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873" y="1987473"/>
            <a:ext cx="1725397" cy="17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510" y="2149126"/>
            <a:ext cx="2379963" cy="156374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idx="4294967295" type="body"/>
          </p:nvPr>
        </p:nvSpPr>
        <p:spPr>
          <a:xfrm>
            <a:off x="6279200" y="1987463"/>
            <a:ext cx="2074800" cy="22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Cost</a:t>
            </a:r>
            <a:r>
              <a:rPr lang="en" sz="1200"/>
              <a:t>: ~$3000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Duration of test: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Less than a minute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Test for: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Refraction, Astigmatism, Hyperopia, Myopia, Eye alignment, anisocoria</a:t>
            </a:r>
            <a:endParaRPr sz="1200"/>
          </a:p>
        </p:txBody>
      </p:sp>
      <p:sp>
        <p:nvSpPr>
          <p:cNvPr id="114" name="Google Shape;114;p16"/>
          <p:cNvSpPr txBox="1"/>
          <p:nvPr>
            <p:ph idx="4294967295" type="body"/>
          </p:nvPr>
        </p:nvSpPr>
        <p:spPr>
          <a:xfrm>
            <a:off x="2400275" y="1987475"/>
            <a:ext cx="2074800" cy="22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Cost</a:t>
            </a:r>
            <a:r>
              <a:rPr lang="en" sz="1200"/>
              <a:t>: ~$7000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Duration of test: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Less than a minute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Test for: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Hyperopia, Myopia,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Astigmatism, Refraction,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Eye alignment, Anisocoria</a:t>
            </a:r>
            <a:endParaRPr sz="1200"/>
          </a:p>
        </p:txBody>
      </p:sp>
      <p:sp>
        <p:nvSpPr>
          <p:cNvPr id="115" name="Google Shape;115;p16"/>
          <p:cNvSpPr/>
          <p:nvPr/>
        </p:nvSpPr>
        <p:spPr>
          <a:xfrm>
            <a:off x="7485825" y="768913"/>
            <a:ext cx="789000" cy="7890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7455475" y="1004575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Emphasize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95" y="1248225"/>
            <a:ext cx="3486898" cy="232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598" y="1248225"/>
            <a:ext cx="3486898" cy="232460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2060150" y="3895875"/>
            <a:ext cx="11724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High Cost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4906300" y="3895875"/>
            <a:ext cx="30195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Families feel pressured to have it at their home.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26" name="Google Shape;126;p17"/>
          <p:cNvCxnSpPr/>
          <p:nvPr/>
        </p:nvCxnSpPr>
        <p:spPr>
          <a:xfrm>
            <a:off x="3559750" y="4137000"/>
            <a:ext cx="105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7485825" y="768913"/>
            <a:ext cx="789000" cy="7890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 txBox="1"/>
          <p:nvPr/>
        </p:nvSpPr>
        <p:spPr>
          <a:xfrm>
            <a:off x="7455475" y="1004575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Emphasize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50" y="1717950"/>
            <a:ext cx="3493490" cy="26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>
            <p:ph idx="4294967295" type="body"/>
          </p:nvPr>
        </p:nvSpPr>
        <p:spPr>
          <a:xfrm>
            <a:off x="4921475" y="1717950"/>
            <a:ext cx="3237900" cy="26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Font typeface="Work Sans"/>
              <a:buChar char="▪"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Needs better navigation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Char char="▪"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Needs better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instruction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Char char="▪"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More visuals and better layouts.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19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Mission</a:t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1690925" y="2575275"/>
            <a:ext cx="64242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Regular"/>
                <a:ea typeface="Work Sans Regular"/>
                <a:cs typeface="Work Sans Regular"/>
                <a:sym typeface="Work Sans Regular"/>
              </a:rPr>
              <a:t>My mission is to </a:t>
            </a:r>
            <a:r>
              <a:rPr lang="en">
                <a:latin typeface="Work Sans Regular"/>
                <a:ea typeface="Work Sans Regular"/>
                <a:cs typeface="Work Sans Regular"/>
                <a:sym typeface="Work Sans Regular"/>
              </a:rPr>
              <a:t>create QuickCheck app</a:t>
            </a:r>
            <a:r>
              <a:rPr lang="en">
                <a:latin typeface="Work Sans Regular"/>
                <a:ea typeface="Work Sans Regular"/>
                <a:cs typeface="Work Sans Regular"/>
                <a:sym typeface="Work Sans Regular"/>
              </a:rPr>
              <a:t>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recognizable</a:t>
            </a:r>
            <a:r>
              <a:rPr lang="en">
                <a:latin typeface="Work Sans Regular"/>
                <a:ea typeface="Work Sans Regular"/>
                <a:cs typeface="Work Sans Regular"/>
                <a:sym typeface="Work Sans Regular"/>
              </a:rPr>
              <a:t> to the customers,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easily draw attention</a:t>
            </a:r>
            <a:r>
              <a:rPr lang="en">
                <a:latin typeface="Work Sans Regular"/>
                <a:ea typeface="Work Sans Regular"/>
                <a:cs typeface="Work Sans Regular"/>
                <a:sym typeface="Work Sans Regular"/>
              </a:rPr>
              <a:t> for the instructions and navigations, and bring customers to </a:t>
            </a: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feel comfortable </a:t>
            </a:r>
            <a:r>
              <a:rPr lang="en">
                <a:latin typeface="Work Sans Regular"/>
                <a:ea typeface="Work Sans Regular"/>
                <a:cs typeface="Work Sans Regular"/>
                <a:sym typeface="Work Sans Regular"/>
              </a:rPr>
              <a:t>while they are using our app.</a:t>
            </a:r>
            <a:endParaRPr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7485825" y="768913"/>
            <a:ext cx="789000" cy="789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 txBox="1"/>
          <p:nvPr/>
        </p:nvSpPr>
        <p:spPr>
          <a:xfrm>
            <a:off x="7585350" y="996975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Define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 Attention</a:t>
            </a:r>
            <a:endParaRPr/>
          </a:p>
        </p:txBody>
      </p:sp>
      <p:sp>
        <p:nvSpPr>
          <p:cNvPr id="151" name="Google Shape;151;p20"/>
          <p:cNvSpPr txBox="1"/>
          <p:nvPr>
            <p:ph idx="1" type="subTitle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Revamping user flow and User Interfaces</a:t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7485825" y="768913"/>
            <a:ext cx="789000" cy="789000"/>
          </a:xfrm>
          <a:prstGeom prst="ellipse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 txBox="1"/>
          <p:nvPr/>
        </p:nvSpPr>
        <p:spPr>
          <a:xfrm>
            <a:off x="7599600" y="997000"/>
            <a:ext cx="115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Ideate</a:t>
            </a:r>
            <a:endParaRPr b="1" sz="1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